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mp4"/>
  <Default Extension="emf" ContentType="image/x-emf"/>
  <Default Extension="mov" ContentType="video/quicktime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65" r:id="rId9"/>
    <p:sldId id="267" r:id="rId10"/>
    <p:sldId id="268" r:id="rId11"/>
    <p:sldId id="269" r:id="rId12"/>
    <p:sldId id="271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485D"/>
    <a:srgbClr val="EAF0EF"/>
    <a:srgbClr val="C8E1DD"/>
    <a:srgbClr val="DC9EAD"/>
    <a:srgbClr val="1B3544"/>
    <a:srgbClr val="D6F0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3"/>
    <p:restoredTop sz="94679"/>
  </p:normalViewPr>
  <p:slideViewPr>
    <p:cSldViewPr snapToGrid="0" snapToObjects="1">
      <p:cViewPr>
        <p:scale>
          <a:sx n="51" d="100"/>
          <a:sy n="51" d="100"/>
        </p:scale>
        <p:origin x="360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av>
</file>

<file path=ppt/media/media2.mov>
</file>

<file path=ppt/media/media3.mov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F9AA10-2AFF-9B4B-A86A-11D61D184428}" type="datetimeFigureOut">
              <a:rPr lang="en-GB" smtClean="0"/>
              <a:t>03/08/2019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0965B3-4141-BC4E-B8F6-B80951FA54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6489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65B3-4141-BC4E-B8F6-B80951FA546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3881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65B3-4141-BC4E-B8F6-B80951FA546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483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65B3-4141-BC4E-B8F6-B80951FA546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8621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65B3-4141-BC4E-B8F6-B80951FA546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230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65B3-4141-BC4E-B8F6-B80951FA546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2423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0965B3-4141-BC4E-B8F6-B80951FA546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711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74B09-2F47-6D49-878D-82398526FC1E}" type="datetimeFigureOut">
              <a:rPr lang="en-GB" smtClean="0"/>
              <a:t>02/08/2019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5419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74B09-2F47-6D49-878D-82398526FC1E}" type="datetimeFigureOut">
              <a:rPr lang="en-GB" smtClean="0"/>
              <a:t>03/08/2019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379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74B09-2F47-6D49-878D-82398526FC1E}" type="datetimeFigureOut">
              <a:rPr lang="en-GB" smtClean="0"/>
              <a:t>03/08/2019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9979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74B09-2F47-6D49-878D-82398526FC1E}" type="datetimeFigureOut">
              <a:rPr lang="en-GB" smtClean="0"/>
              <a:t>03/08/2019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0465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74B09-2F47-6D49-878D-82398526FC1E}" type="datetimeFigureOut">
              <a:rPr lang="en-GB" smtClean="0"/>
              <a:t>03/08/2019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3265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74B09-2F47-6D49-878D-82398526FC1E}" type="datetimeFigureOut">
              <a:rPr lang="en-GB" smtClean="0"/>
              <a:t>03/08/2019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1732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74B09-2F47-6D49-878D-82398526FC1E}" type="datetimeFigureOut">
              <a:rPr lang="en-GB" smtClean="0"/>
              <a:t>03/08/2019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190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74B09-2F47-6D49-878D-82398526FC1E}" type="datetimeFigureOut">
              <a:rPr lang="en-GB" smtClean="0"/>
              <a:t>03/08/2019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7522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74B09-2F47-6D49-878D-82398526FC1E}" type="datetimeFigureOut">
              <a:rPr lang="en-GB" smtClean="0"/>
              <a:t>03/08/2019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933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74B09-2F47-6D49-878D-82398526FC1E}" type="datetimeFigureOut">
              <a:rPr lang="en-GB" smtClean="0"/>
              <a:t>03/08/2019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3704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74B09-2F47-6D49-878D-82398526FC1E}" type="datetimeFigureOut">
              <a:rPr lang="en-GB" smtClean="0"/>
              <a:t>03/08/2019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566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74B09-2F47-6D49-878D-82398526FC1E}" type="datetimeFigureOut">
              <a:rPr lang="en-GB" smtClean="0"/>
              <a:t>02/08/2019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D225D-0072-784B-A585-272DCEEEA6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1697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emf"/><Relationship Id="rId5" Type="http://schemas.openxmlformats.org/officeDocument/2006/relationships/image" Target="../media/image2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6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7.png"/><Relationship Id="rId1" Type="http://schemas.microsoft.com/office/2007/relationships/media" Target="../media/media6.mp4"/><Relationship Id="rId2" Type="http://schemas.openxmlformats.org/officeDocument/2006/relationships/video" Target="../media/media6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5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4526" y="982639"/>
            <a:ext cx="10031105" cy="939613"/>
          </a:xfrm>
        </p:spPr>
        <p:txBody>
          <a:bodyPr>
            <a:noAutofit/>
          </a:bodyPr>
          <a:lstStyle/>
          <a:p>
            <a:pPr algn="l"/>
            <a:r>
              <a:rPr lang="en-GB" sz="54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Horizontal Diphthong Shift</a:t>
            </a:r>
            <a:endParaRPr lang="en-GB" sz="5400" dirty="0">
              <a:solidFill>
                <a:srgbClr val="24485D"/>
              </a:solidFill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4526" y="4593930"/>
            <a:ext cx="10222174" cy="1655762"/>
          </a:xfrm>
        </p:spPr>
        <p:txBody>
          <a:bodyPr>
            <a:normAutofit/>
          </a:bodyPr>
          <a:lstStyle/>
          <a:p>
            <a:pPr algn="l"/>
            <a:r>
              <a:rPr lang="en-GB" sz="2800" dirty="0" err="1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Márton</a:t>
            </a:r>
            <a:r>
              <a:rPr lang="en-GB" sz="28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 Sóskuthy</a:t>
            </a:r>
            <a:r>
              <a:rPr lang="en-GB" sz="2800" baseline="300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1</a:t>
            </a:r>
            <a:r>
              <a:rPr lang="en-GB" sz="28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, Jennifer Hay</a:t>
            </a:r>
            <a:r>
              <a:rPr lang="en-GB" sz="2800" baseline="300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2</a:t>
            </a:r>
            <a:r>
              <a:rPr lang="en-GB" sz="28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, James Brand</a:t>
            </a:r>
            <a:r>
              <a:rPr lang="en-GB" sz="2800" baseline="300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2</a:t>
            </a:r>
          </a:p>
          <a:p>
            <a:pPr algn="l"/>
            <a:r>
              <a:rPr lang="en-GB" sz="2800" baseline="300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1</a:t>
            </a:r>
            <a:r>
              <a:rPr lang="en-GB" sz="28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University of British Columbia, </a:t>
            </a:r>
            <a:r>
              <a:rPr lang="en-GB" sz="2800" baseline="300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2</a:t>
            </a:r>
            <a:r>
              <a:rPr lang="en-GB" sz="28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NZILBB – University of Canterbury</a:t>
            </a:r>
          </a:p>
          <a:p>
            <a:pPr algn="l"/>
            <a:r>
              <a:rPr lang="en-GB" sz="28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Twitter</a:t>
            </a:r>
            <a:r>
              <a:rPr lang="en-GB" sz="32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:</a:t>
            </a:r>
            <a:r>
              <a:rPr lang="en-GB" sz="28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 </a:t>
            </a:r>
            <a:r>
              <a:rPr lang="en-GB" sz="2800" dirty="0" smtClean="0">
                <a:solidFill>
                  <a:srgbClr val="C00000"/>
                </a:solidFill>
                <a:latin typeface="DIN Alternate" charset="0"/>
                <a:ea typeface="DIN Alternate" charset="0"/>
                <a:cs typeface="DIN Alternate" charset="0"/>
              </a:rPr>
              <a:t>@</a:t>
            </a:r>
            <a:r>
              <a:rPr lang="en-GB" sz="2800" dirty="0" err="1" smtClean="0">
                <a:solidFill>
                  <a:srgbClr val="C00000"/>
                </a:solidFill>
                <a:latin typeface="DIN Alternate" charset="0"/>
                <a:ea typeface="DIN Alternate" charset="0"/>
                <a:cs typeface="DIN Alternate" charset="0"/>
              </a:rPr>
              <a:t>msoskuthy</a:t>
            </a:r>
            <a:r>
              <a:rPr lang="en-GB" sz="28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 </a:t>
            </a:r>
            <a:r>
              <a:rPr lang="en-GB" sz="2800" dirty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· </a:t>
            </a:r>
            <a:r>
              <a:rPr lang="en-GB" sz="28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Email</a:t>
            </a:r>
            <a:r>
              <a:rPr lang="en-GB" sz="32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:</a:t>
            </a:r>
            <a:r>
              <a:rPr lang="en-GB" sz="28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 </a:t>
            </a:r>
            <a:r>
              <a:rPr lang="en-GB" sz="2800" dirty="0" err="1" smtClean="0">
                <a:solidFill>
                  <a:srgbClr val="C00000"/>
                </a:solidFill>
                <a:latin typeface="DIN Alternate" charset="0"/>
                <a:ea typeface="DIN Alternate" charset="0"/>
                <a:cs typeface="DIN Alternate" charset="0"/>
              </a:rPr>
              <a:t>marton.soskuthy@ubc.ca</a:t>
            </a:r>
            <a:r>
              <a:rPr lang="en-GB" sz="28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 </a:t>
            </a:r>
            <a:endParaRPr lang="en-GB" sz="2800" dirty="0">
              <a:solidFill>
                <a:srgbClr val="24485D"/>
              </a:solidFill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64526" y="1922252"/>
            <a:ext cx="10031105" cy="9497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5400" dirty="0" smtClean="0">
                <a:solidFill>
                  <a:srgbClr val="24485D"/>
                </a:solidFill>
                <a:latin typeface="DIN Alternate" charset="0"/>
                <a:ea typeface="DIN Alternate" charset="0"/>
                <a:cs typeface="DIN Alternate" charset="0"/>
              </a:rPr>
              <a:t>in New Zealand English</a:t>
            </a:r>
            <a:endParaRPr lang="en-GB" sz="5400" dirty="0">
              <a:solidFill>
                <a:srgbClr val="24485D"/>
              </a:solidFill>
              <a:latin typeface="DIN Alternate" charset="0"/>
              <a:ea typeface="DIN Alternate" charset="0"/>
              <a:cs typeface="DIN Alternate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3563" y="344048"/>
            <a:ext cx="1434522" cy="1434522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1187355" y="3603009"/>
            <a:ext cx="9173049" cy="0"/>
          </a:xfrm>
          <a:prstGeom prst="line">
            <a:avLst/>
          </a:prstGeom>
          <a:ln w="50800">
            <a:solidFill>
              <a:srgbClr val="2448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0508526" y="3603009"/>
            <a:ext cx="51452" cy="0"/>
          </a:xfrm>
          <a:prstGeom prst="line">
            <a:avLst/>
          </a:prstGeom>
          <a:ln w="50800">
            <a:solidFill>
              <a:srgbClr val="2448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0691406" y="3603009"/>
            <a:ext cx="51452" cy="0"/>
          </a:xfrm>
          <a:prstGeom prst="line">
            <a:avLst/>
          </a:prstGeom>
          <a:ln w="50800">
            <a:solidFill>
              <a:srgbClr val="2448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874286" y="3603009"/>
            <a:ext cx="51452" cy="0"/>
          </a:xfrm>
          <a:prstGeom prst="line">
            <a:avLst/>
          </a:prstGeom>
          <a:ln w="50800">
            <a:solidFill>
              <a:srgbClr val="2448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sound_test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89231" y="74396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83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 txBox="1">
            <a:spLocks/>
          </p:cNvSpPr>
          <p:nvPr/>
        </p:nvSpPr>
        <p:spPr>
          <a:xfrm>
            <a:off x="791298" y="384333"/>
            <a:ext cx="3851041" cy="22744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Generalised</a:t>
            </a:r>
          </a:p>
          <a:p>
            <a:pPr algn="l"/>
            <a:r>
              <a:rPr lang="en-GB" sz="48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Additive </a:t>
            </a:r>
          </a:p>
          <a:p>
            <a:pPr algn="l"/>
            <a:r>
              <a:rPr lang="en-GB" sz="48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Modelling</a:t>
            </a:r>
            <a:endParaRPr lang="en-GB" sz="4800" b="1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" name="MOUTH_male_icphs_vi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23914" y="384333"/>
            <a:ext cx="6096000" cy="609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298" y="3432333"/>
            <a:ext cx="406645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GB" sz="32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our auditory impression: </a:t>
            </a:r>
            <a:r>
              <a:rPr lang="en-GB" sz="32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lengthening of nucleus</a:t>
            </a:r>
          </a:p>
        </p:txBody>
      </p:sp>
    </p:spTree>
    <p:extLst>
      <p:ext uri="{BB962C8B-B14F-4D97-AF65-F5344CB8AC3E}">
        <p14:creationId xmlns:p14="http://schemas.microsoft.com/office/powerpoint/2010/main" val="404865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 txBox="1">
            <a:spLocks/>
          </p:cNvSpPr>
          <p:nvPr/>
        </p:nvSpPr>
        <p:spPr>
          <a:xfrm>
            <a:off x="791298" y="384333"/>
            <a:ext cx="3851041" cy="22744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Generalised</a:t>
            </a:r>
          </a:p>
          <a:p>
            <a:pPr algn="l"/>
            <a:r>
              <a:rPr lang="en-GB" sz="48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Additive </a:t>
            </a:r>
          </a:p>
          <a:p>
            <a:pPr algn="l"/>
            <a:r>
              <a:rPr lang="en-GB" sz="48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Modelling</a:t>
            </a:r>
            <a:endParaRPr lang="en-GB" sz="4800" b="1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" name="PRICE_male_icphs_vi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23914" y="384333"/>
            <a:ext cx="6096000" cy="609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298" y="3432333"/>
            <a:ext cx="406645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GB" sz="32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our auditory impression: </a:t>
            </a:r>
            <a:r>
              <a:rPr lang="en-GB" sz="32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lengthening of nucleus</a:t>
            </a:r>
          </a:p>
        </p:txBody>
      </p:sp>
    </p:spTree>
    <p:extLst>
      <p:ext uri="{BB962C8B-B14F-4D97-AF65-F5344CB8AC3E}">
        <p14:creationId xmlns:p14="http://schemas.microsoft.com/office/powerpoint/2010/main" val="907250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 txBox="1">
            <a:spLocks/>
          </p:cNvSpPr>
          <p:nvPr/>
        </p:nvSpPr>
        <p:spPr>
          <a:xfrm>
            <a:off x="791298" y="384333"/>
            <a:ext cx="3851041" cy="22744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Inflection point analysis</a:t>
            </a:r>
            <a:endParaRPr lang="en-GB" sz="4800" b="1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1298" y="2994183"/>
            <a:ext cx="4066452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GB" sz="32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automated implementation of Cardoso (2015)</a:t>
            </a:r>
          </a:p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GB" sz="32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relies on first &amp; second derivative of smooth curves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12455"/>
          <a:stretch/>
        </p:blipFill>
        <p:spPr>
          <a:xfrm>
            <a:off x="5448300" y="1475583"/>
            <a:ext cx="5962650" cy="5220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232889" y="3436001"/>
            <a:ext cx="6344473" cy="3421999"/>
          </a:xfrm>
          <a:prstGeom prst="rect">
            <a:avLst/>
          </a:prstGeom>
          <a:solidFill>
            <a:srgbClr val="EAF0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" b="55930"/>
          <a:stretch/>
        </p:blipFill>
        <p:spPr>
          <a:xfrm>
            <a:off x="5448300" y="4125686"/>
            <a:ext cx="5962650" cy="262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066477" y="6088558"/>
            <a:ext cx="6344473" cy="717285"/>
          </a:xfrm>
          <a:prstGeom prst="rect">
            <a:avLst/>
          </a:prstGeom>
          <a:solidFill>
            <a:srgbClr val="EAF0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0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 txBox="1">
            <a:spLocks/>
          </p:cNvSpPr>
          <p:nvPr/>
        </p:nvSpPr>
        <p:spPr>
          <a:xfrm>
            <a:off x="791298" y="384333"/>
            <a:ext cx="3851041" cy="22744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Inflection point analysis</a:t>
            </a:r>
            <a:endParaRPr lang="en-GB" sz="4800" b="1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1298" y="3389038"/>
            <a:ext cx="406645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GB" sz="32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strong evidence for shift in F1 inflection point for both </a:t>
            </a:r>
            <a:r>
              <a:rPr lang="en-GB" sz="3200" cap="small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price</a:t>
            </a:r>
            <a:r>
              <a:rPr lang="en-GB" sz="32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GB" sz="32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and </a:t>
            </a:r>
            <a:r>
              <a:rPr lang="en-GB" sz="3200" cap="small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mouth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9538" y="384333"/>
            <a:ext cx="6372025" cy="63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210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 txBox="1">
            <a:spLocks/>
          </p:cNvSpPr>
          <p:nvPr/>
        </p:nvSpPr>
        <p:spPr>
          <a:xfrm>
            <a:off x="1058585" y="1228930"/>
            <a:ext cx="10031105" cy="670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Conclusions</a:t>
            </a:r>
            <a:endParaRPr lang="en-GB" b="1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58584" y="2380537"/>
            <a:ext cx="10031105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3000"/>
              </a:spcAft>
              <a:buFont typeface="Arial" charset="0"/>
              <a:buChar char="•"/>
            </a:pP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substantial horizontal shift in F1 for </a:t>
            </a:r>
            <a:r>
              <a:rPr lang="en-GB" sz="4000" cap="small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price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and</a:t>
            </a:r>
            <a:r>
              <a:rPr lang="en-GB" sz="4000" cap="small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 mouth 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confirmed both by </a:t>
            </a:r>
            <a:r>
              <a:rPr lang="en-GB" sz="40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GAM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and </a:t>
            </a:r>
            <a:r>
              <a:rPr lang="en-GB" sz="40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inflection point analysis</a:t>
            </a:r>
          </a:p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GB" sz="40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vowel </a:t>
            </a:r>
            <a:r>
              <a:rPr lang="en-GB" sz="4000" b="1" dirty="0" err="1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resynthesis</a:t>
            </a:r>
            <a:r>
              <a:rPr lang="en-GB" sz="40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: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useful data summary &amp; sanity check for noisy data</a:t>
            </a:r>
          </a:p>
        </p:txBody>
      </p:sp>
    </p:spTree>
    <p:extLst>
      <p:ext uri="{BB962C8B-B14F-4D97-AF65-F5344CB8AC3E}">
        <p14:creationId xmlns:p14="http://schemas.microsoft.com/office/powerpoint/2010/main" val="1666966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horizontal_ex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3945773" y="1948841"/>
            <a:ext cx="4366953" cy="4366953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1113698" y="507405"/>
            <a:ext cx="10031105" cy="939613"/>
          </a:xfrm>
        </p:spPr>
        <p:txBody>
          <a:bodyPr>
            <a:noAutofit/>
          </a:bodyPr>
          <a:lstStyle/>
          <a:p>
            <a:r>
              <a:rPr lang="en-GB" sz="48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Vertical variation in diphthongs</a:t>
            </a:r>
            <a:endParaRPr lang="en-GB" sz="4800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608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1113698" y="507405"/>
            <a:ext cx="10031105" cy="939613"/>
          </a:xfrm>
        </p:spPr>
        <p:txBody>
          <a:bodyPr>
            <a:noAutofit/>
          </a:bodyPr>
          <a:lstStyle/>
          <a:p>
            <a:r>
              <a:rPr lang="en-GB" sz="48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Horizontal variation in diphthongs</a:t>
            </a:r>
            <a:endParaRPr lang="en-GB" sz="4800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horizontal_1_ex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000"/>
          </a:blip>
          <a:stretch>
            <a:fillRect/>
          </a:stretch>
        </p:blipFill>
        <p:spPr>
          <a:xfrm>
            <a:off x="3945600" y="1947600"/>
            <a:ext cx="4366800" cy="43668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409441" y="6314401"/>
            <a:ext cx="7605188" cy="4214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2000" dirty="0" err="1" smtClean="0">
                <a:solidFill>
                  <a:srgbClr val="24485D">
                    <a:alpha val="60000"/>
                  </a:srgbClr>
                </a:solidFill>
                <a:latin typeface="Helvetica Neue" charset="0"/>
                <a:ea typeface="Helvetica Neue" charset="0"/>
                <a:cs typeface="Helvetica Neue" charset="0"/>
              </a:rPr>
              <a:t>Peeters</a:t>
            </a:r>
            <a:r>
              <a:rPr lang="en-GB" sz="2000" dirty="0" smtClean="0">
                <a:solidFill>
                  <a:srgbClr val="24485D">
                    <a:alpha val="60000"/>
                  </a:srgbClr>
                </a:solidFill>
                <a:latin typeface="Helvetica Neue" charset="0"/>
                <a:ea typeface="Helvetica Neue" charset="0"/>
                <a:cs typeface="Helvetica Neue" charset="0"/>
              </a:rPr>
              <a:t> &amp; Barry (1989); Fox &amp; </a:t>
            </a:r>
            <a:r>
              <a:rPr lang="en-GB" sz="2000" dirty="0" err="1" smtClean="0">
                <a:solidFill>
                  <a:srgbClr val="24485D">
                    <a:alpha val="60000"/>
                  </a:srgbClr>
                </a:solidFill>
                <a:latin typeface="Helvetica Neue" charset="0"/>
                <a:ea typeface="Helvetica Neue" charset="0"/>
                <a:cs typeface="Helvetica Neue" charset="0"/>
              </a:rPr>
              <a:t>Jacewicz</a:t>
            </a:r>
            <a:r>
              <a:rPr lang="en-GB" sz="2000" dirty="0" smtClean="0">
                <a:solidFill>
                  <a:srgbClr val="24485D">
                    <a:alpha val="60000"/>
                  </a:srgbClr>
                </a:solidFill>
                <a:latin typeface="Helvetica Neue" charset="0"/>
                <a:ea typeface="Helvetica Neue" charset="0"/>
                <a:cs typeface="Helvetica Neue" charset="0"/>
              </a:rPr>
              <a:t> (2009); Cardoso (2015)</a:t>
            </a:r>
            <a:endParaRPr lang="en-GB" sz="2000" dirty="0">
              <a:solidFill>
                <a:srgbClr val="24485D">
                  <a:alpha val="60000"/>
                </a:srgb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8162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1113696" y="376776"/>
            <a:ext cx="10031105" cy="939613"/>
          </a:xfrm>
        </p:spPr>
        <p:txBody>
          <a:bodyPr>
            <a:noAutofit/>
          </a:bodyPr>
          <a:lstStyle/>
          <a:p>
            <a:r>
              <a:rPr lang="en-GB" sz="4000" cap="small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price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and </a:t>
            </a:r>
            <a:r>
              <a:rPr lang="en-GB" sz="4000" cap="small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mouth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in </a:t>
            </a:r>
            <a:r>
              <a:rPr lang="en-GB" sz="4000" strike="sngStrike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New Zealand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English</a:t>
            </a:r>
            <a:endParaRPr lang="en-GB" sz="4000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963886" y="5812971"/>
            <a:ext cx="3151414" cy="0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412671" y="2318657"/>
            <a:ext cx="1551215" cy="3494314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412671" y="2318657"/>
            <a:ext cx="4702629" cy="0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118610" y="2318657"/>
            <a:ext cx="0" cy="3494314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4351743" y="3070248"/>
            <a:ext cx="1948941" cy="2449524"/>
          </a:xfrm>
          <a:custGeom>
            <a:avLst/>
            <a:gdLst>
              <a:gd name="connsiteX0" fmla="*/ 1808777 w 1808777"/>
              <a:gd name="connsiteY0" fmla="*/ 2542966 h 2542966"/>
              <a:gd name="connsiteX1" fmla="*/ 1214751 w 1808777"/>
              <a:gd name="connsiteY1" fmla="*/ 2109127 h 2542966"/>
              <a:gd name="connsiteX2" fmla="*/ 714167 w 1808777"/>
              <a:gd name="connsiteY2" fmla="*/ 1495077 h 2542966"/>
              <a:gd name="connsiteX3" fmla="*/ 313700 w 1808777"/>
              <a:gd name="connsiteY3" fmla="*/ 734190 h 2542966"/>
              <a:gd name="connsiteX4" fmla="*/ 0 w 1808777"/>
              <a:gd name="connsiteY4" fmla="*/ 0 h 254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8777" h="2542966">
                <a:moveTo>
                  <a:pt x="1808777" y="2542966"/>
                </a:moveTo>
                <a:cubicBezTo>
                  <a:pt x="1602981" y="2413370"/>
                  <a:pt x="1397186" y="2283775"/>
                  <a:pt x="1214751" y="2109127"/>
                </a:cubicBezTo>
                <a:cubicBezTo>
                  <a:pt x="1032316" y="1934479"/>
                  <a:pt x="864342" y="1724233"/>
                  <a:pt x="714167" y="1495077"/>
                </a:cubicBezTo>
                <a:cubicBezTo>
                  <a:pt x="563992" y="1265921"/>
                  <a:pt x="432728" y="983369"/>
                  <a:pt x="313700" y="734190"/>
                </a:cubicBezTo>
                <a:cubicBezTo>
                  <a:pt x="194672" y="485011"/>
                  <a:pt x="0" y="0"/>
                  <a:pt x="0" y="0"/>
                </a:cubicBezTo>
              </a:path>
            </a:pathLst>
          </a:custGeom>
          <a:noFill/>
          <a:ln w="38100">
            <a:solidFill>
              <a:srgbClr val="C00000"/>
            </a:solidFill>
            <a:headEnd type="none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 29"/>
          <p:cNvSpPr/>
          <p:nvPr/>
        </p:nvSpPr>
        <p:spPr>
          <a:xfrm>
            <a:off x="6829425" y="3214688"/>
            <a:ext cx="858778" cy="2228850"/>
          </a:xfrm>
          <a:custGeom>
            <a:avLst/>
            <a:gdLst>
              <a:gd name="connsiteX0" fmla="*/ 0 w 858778"/>
              <a:gd name="connsiteY0" fmla="*/ 2228850 h 2228850"/>
              <a:gd name="connsiteX1" fmla="*/ 485775 w 858778"/>
              <a:gd name="connsiteY1" fmla="*/ 1700212 h 2228850"/>
              <a:gd name="connsiteX2" fmla="*/ 771525 w 858778"/>
              <a:gd name="connsiteY2" fmla="*/ 1100137 h 2228850"/>
              <a:gd name="connsiteX3" fmla="*/ 857250 w 858778"/>
              <a:gd name="connsiteY3" fmla="*/ 442912 h 2228850"/>
              <a:gd name="connsiteX4" fmla="*/ 828675 w 858778"/>
              <a:gd name="connsiteY4" fmla="*/ 0 h 222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8778" h="2228850">
                <a:moveTo>
                  <a:pt x="0" y="2228850"/>
                </a:moveTo>
                <a:cubicBezTo>
                  <a:pt x="178594" y="2058590"/>
                  <a:pt x="357188" y="1888331"/>
                  <a:pt x="485775" y="1700212"/>
                </a:cubicBezTo>
                <a:cubicBezTo>
                  <a:pt x="614362" y="1512093"/>
                  <a:pt x="709613" y="1309687"/>
                  <a:pt x="771525" y="1100137"/>
                </a:cubicBezTo>
                <a:cubicBezTo>
                  <a:pt x="833437" y="890587"/>
                  <a:pt x="847725" y="626268"/>
                  <a:pt x="857250" y="442912"/>
                </a:cubicBezTo>
                <a:cubicBezTo>
                  <a:pt x="866775" y="259556"/>
                  <a:pt x="828675" y="0"/>
                  <a:pt x="828675" y="0"/>
                </a:cubicBezTo>
              </a:path>
            </a:pathLst>
          </a:custGeom>
          <a:noFill/>
          <a:ln w="38100">
            <a:solidFill>
              <a:srgbClr val="0070C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1573747" y="4451012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en-GB" sz="1800" dirty="0">
              <a:solidFill>
                <a:srgbClr val="C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6136161" y="3756372"/>
            <a:ext cx="1386528" cy="5386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cap="small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mouth</a:t>
            </a:r>
            <a:endParaRPr lang="en-GB" sz="2800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1197275" y="3343275"/>
            <a:ext cx="0" cy="1451797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1197275" y="4795072"/>
            <a:ext cx="1686655" cy="1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9093209" y="3343275"/>
            <a:ext cx="0" cy="1451797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9093209" y="4795072"/>
            <a:ext cx="1686655" cy="1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eform 44"/>
          <p:cNvSpPr/>
          <p:nvPr/>
        </p:nvSpPr>
        <p:spPr>
          <a:xfrm>
            <a:off x="1441342" y="4337773"/>
            <a:ext cx="1263112" cy="226478"/>
          </a:xfrm>
          <a:custGeom>
            <a:avLst/>
            <a:gdLst>
              <a:gd name="connsiteX0" fmla="*/ 0 w 1263112"/>
              <a:gd name="connsiteY0" fmla="*/ 110241 h 226478"/>
              <a:gd name="connsiteX1" fmla="*/ 302217 w 1263112"/>
              <a:gd name="connsiteY1" fmla="*/ 1752 h 226478"/>
              <a:gd name="connsiteX2" fmla="*/ 906651 w 1263112"/>
              <a:gd name="connsiteY2" fmla="*/ 187732 h 226478"/>
              <a:gd name="connsiteX3" fmla="*/ 1263112 w 1263112"/>
              <a:gd name="connsiteY3" fmla="*/ 226478 h 226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3112" h="226478">
                <a:moveTo>
                  <a:pt x="0" y="110241"/>
                </a:moveTo>
                <a:cubicBezTo>
                  <a:pt x="75554" y="49539"/>
                  <a:pt x="151109" y="-11163"/>
                  <a:pt x="302217" y="1752"/>
                </a:cubicBezTo>
                <a:cubicBezTo>
                  <a:pt x="453325" y="14667"/>
                  <a:pt x="746502" y="150278"/>
                  <a:pt x="906651" y="187732"/>
                </a:cubicBezTo>
                <a:cubicBezTo>
                  <a:pt x="1066800" y="225186"/>
                  <a:pt x="1263112" y="226478"/>
                  <a:pt x="1263112" y="226478"/>
                </a:cubicBezTo>
              </a:path>
            </a:pathLst>
          </a:cu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Freeform 46"/>
          <p:cNvSpPr/>
          <p:nvPr/>
        </p:nvSpPr>
        <p:spPr>
          <a:xfrm>
            <a:off x="1440043" y="3547077"/>
            <a:ext cx="1264411" cy="418589"/>
          </a:xfrm>
          <a:custGeom>
            <a:avLst/>
            <a:gdLst>
              <a:gd name="connsiteX0" fmla="*/ 0 w 1201119"/>
              <a:gd name="connsiteY0" fmla="*/ 379709 h 418589"/>
              <a:gd name="connsiteX1" fmla="*/ 224726 w 1201119"/>
              <a:gd name="connsiteY1" fmla="*/ 418454 h 418589"/>
              <a:gd name="connsiteX2" fmla="*/ 534692 w 1201119"/>
              <a:gd name="connsiteY2" fmla="*/ 387458 h 418589"/>
              <a:gd name="connsiteX3" fmla="*/ 743919 w 1201119"/>
              <a:gd name="connsiteY3" fmla="*/ 271220 h 418589"/>
              <a:gd name="connsiteX4" fmla="*/ 960895 w 1201119"/>
              <a:gd name="connsiteY4" fmla="*/ 92990 h 418589"/>
              <a:gd name="connsiteX5" fmla="*/ 1201119 w 1201119"/>
              <a:gd name="connsiteY5" fmla="*/ 0 h 4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1119" h="418589">
                <a:moveTo>
                  <a:pt x="0" y="379709"/>
                </a:moveTo>
                <a:cubicBezTo>
                  <a:pt x="67805" y="398436"/>
                  <a:pt x="135611" y="417163"/>
                  <a:pt x="224726" y="418454"/>
                </a:cubicBezTo>
                <a:cubicBezTo>
                  <a:pt x="313841" y="419746"/>
                  <a:pt x="448160" y="411997"/>
                  <a:pt x="534692" y="387458"/>
                </a:cubicBezTo>
                <a:cubicBezTo>
                  <a:pt x="621224" y="362919"/>
                  <a:pt x="672885" y="320298"/>
                  <a:pt x="743919" y="271220"/>
                </a:cubicBezTo>
                <a:cubicBezTo>
                  <a:pt x="814953" y="222142"/>
                  <a:pt x="884695" y="138193"/>
                  <a:pt x="960895" y="92990"/>
                </a:cubicBezTo>
                <a:cubicBezTo>
                  <a:pt x="1037095" y="47787"/>
                  <a:pt x="1201119" y="0"/>
                  <a:pt x="1201119" y="0"/>
                </a:cubicBezTo>
              </a:path>
            </a:pathLst>
          </a:cu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Freeform 47"/>
          <p:cNvSpPr/>
          <p:nvPr/>
        </p:nvSpPr>
        <p:spPr>
          <a:xfrm>
            <a:off x="9304981" y="4337773"/>
            <a:ext cx="1263112" cy="226478"/>
          </a:xfrm>
          <a:custGeom>
            <a:avLst/>
            <a:gdLst>
              <a:gd name="connsiteX0" fmla="*/ 0 w 1263112"/>
              <a:gd name="connsiteY0" fmla="*/ 110241 h 226478"/>
              <a:gd name="connsiteX1" fmla="*/ 302217 w 1263112"/>
              <a:gd name="connsiteY1" fmla="*/ 1752 h 226478"/>
              <a:gd name="connsiteX2" fmla="*/ 906651 w 1263112"/>
              <a:gd name="connsiteY2" fmla="*/ 187732 h 226478"/>
              <a:gd name="connsiteX3" fmla="*/ 1263112 w 1263112"/>
              <a:gd name="connsiteY3" fmla="*/ 226478 h 226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3112" h="226478">
                <a:moveTo>
                  <a:pt x="0" y="110241"/>
                </a:moveTo>
                <a:cubicBezTo>
                  <a:pt x="75554" y="49539"/>
                  <a:pt x="151109" y="-11163"/>
                  <a:pt x="302217" y="1752"/>
                </a:cubicBezTo>
                <a:cubicBezTo>
                  <a:pt x="453325" y="14667"/>
                  <a:pt x="746502" y="150278"/>
                  <a:pt x="906651" y="187732"/>
                </a:cubicBezTo>
                <a:cubicBezTo>
                  <a:pt x="1066800" y="225186"/>
                  <a:pt x="1263112" y="226478"/>
                  <a:pt x="1263112" y="22647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Freeform 49"/>
          <p:cNvSpPr/>
          <p:nvPr/>
        </p:nvSpPr>
        <p:spPr>
          <a:xfrm>
            <a:off x="9337638" y="3882688"/>
            <a:ext cx="1226371" cy="102421"/>
          </a:xfrm>
          <a:custGeom>
            <a:avLst/>
            <a:gdLst>
              <a:gd name="connsiteX0" fmla="*/ 0 w 1226371"/>
              <a:gd name="connsiteY0" fmla="*/ 33096 h 102421"/>
              <a:gd name="connsiteX1" fmla="*/ 172122 w 1226371"/>
              <a:gd name="connsiteY1" fmla="*/ 823 h 102421"/>
              <a:gd name="connsiteX2" fmla="*/ 344244 w 1226371"/>
              <a:gd name="connsiteY2" fmla="*/ 11580 h 102421"/>
              <a:gd name="connsiteX3" fmla="*/ 494851 w 1226371"/>
              <a:gd name="connsiteY3" fmla="*/ 33096 h 102421"/>
              <a:gd name="connsiteX4" fmla="*/ 882127 w 1226371"/>
              <a:gd name="connsiteY4" fmla="*/ 97641 h 102421"/>
              <a:gd name="connsiteX5" fmla="*/ 1226371 w 1226371"/>
              <a:gd name="connsiteY5" fmla="*/ 97641 h 10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6371" h="102421">
                <a:moveTo>
                  <a:pt x="0" y="33096"/>
                </a:moveTo>
                <a:cubicBezTo>
                  <a:pt x="57374" y="18752"/>
                  <a:pt x="114748" y="4409"/>
                  <a:pt x="172122" y="823"/>
                </a:cubicBezTo>
                <a:cubicBezTo>
                  <a:pt x="229496" y="-2763"/>
                  <a:pt x="290456" y="6201"/>
                  <a:pt x="344244" y="11580"/>
                </a:cubicBezTo>
                <a:cubicBezTo>
                  <a:pt x="398032" y="16959"/>
                  <a:pt x="494851" y="33096"/>
                  <a:pt x="494851" y="33096"/>
                </a:cubicBezTo>
                <a:cubicBezTo>
                  <a:pt x="584498" y="47440"/>
                  <a:pt x="760207" y="86884"/>
                  <a:pt x="882127" y="97641"/>
                </a:cubicBezTo>
                <a:cubicBezTo>
                  <a:pt x="1004047" y="108398"/>
                  <a:pt x="1226371" y="97641"/>
                  <a:pt x="1226371" y="97641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1573747" y="3365256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2</a:t>
            </a:r>
          </a:p>
        </p:txBody>
      </p:sp>
      <p:sp>
        <p:nvSpPr>
          <p:cNvPr id="52" name="Title 1"/>
          <p:cNvSpPr txBox="1">
            <a:spLocks/>
          </p:cNvSpPr>
          <p:nvPr/>
        </p:nvSpPr>
        <p:spPr>
          <a:xfrm>
            <a:off x="9455408" y="4451012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en-GB" sz="1800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455408" y="3365256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2</a:t>
            </a: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4506548" y="3165358"/>
            <a:ext cx="1386528" cy="5386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cap="small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price</a:t>
            </a:r>
            <a:endParaRPr lang="en-GB" sz="2800" dirty="0">
              <a:solidFill>
                <a:srgbClr val="C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00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1113696" y="376776"/>
            <a:ext cx="10031105" cy="939613"/>
          </a:xfrm>
        </p:spPr>
        <p:txBody>
          <a:bodyPr>
            <a:noAutofit/>
          </a:bodyPr>
          <a:lstStyle/>
          <a:p>
            <a:r>
              <a:rPr lang="en-GB" sz="4000" cap="small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price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and </a:t>
            </a:r>
            <a:r>
              <a:rPr lang="en-GB" sz="4000" cap="small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mouth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in New Zealand English</a:t>
            </a:r>
            <a:endParaRPr lang="en-GB" sz="4000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963886" y="5812971"/>
            <a:ext cx="3151414" cy="0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412671" y="2318657"/>
            <a:ext cx="1551215" cy="3494314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412671" y="2318657"/>
            <a:ext cx="4702629" cy="0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118610" y="2318657"/>
            <a:ext cx="0" cy="3494314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4963885" y="3864804"/>
            <a:ext cx="2558803" cy="1673608"/>
          </a:xfrm>
          <a:custGeom>
            <a:avLst/>
            <a:gdLst>
              <a:gd name="connsiteX0" fmla="*/ 1808777 w 1808777"/>
              <a:gd name="connsiteY0" fmla="*/ 2542966 h 2542966"/>
              <a:gd name="connsiteX1" fmla="*/ 1214751 w 1808777"/>
              <a:gd name="connsiteY1" fmla="*/ 2109127 h 2542966"/>
              <a:gd name="connsiteX2" fmla="*/ 714167 w 1808777"/>
              <a:gd name="connsiteY2" fmla="*/ 1495077 h 2542966"/>
              <a:gd name="connsiteX3" fmla="*/ 313700 w 1808777"/>
              <a:gd name="connsiteY3" fmla="*/ 734190 h 2542966"/>
              <a:gd name="connsiteX4" fmla="*/ 0 w 1808777"/>
              <a:gd name="connsiteY4" fmla="*/ 0 h 254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8777" h="2542966">
                <a:moveTo>
                  <a:pt x="1808777" y="2542966"/>
                </a:moveTo>
                <a:cubicBezTo>
                  <a:pt x="1602981" y="2413370"/>
                  <a:pt x="1397186" y="2283775"/>
                  <a:pt x="1214751" y="2109127"/>
                </a:cubicBezTo>
                <a:cubicBezTo>
                  <a:pt x="1032316" y="1934479"/>
                  <a:pt x="864342" y="1724233"/>
                  <a:pt x="714167" y="1495077"/>
                </a:cubicBezTo>
                <a:cubicBezTo>
                  <a:pt x="563992" y="1265921"/>
                  <a:pt x="432728" y="983369"/>
                  <a:pt x="313700" y="734190"/>
                </a:cubicBezTo>
                <a:cubicBezTo>
                  <a:pt x="194672" y="485011"/>
                  <a:pt x="0" y="0"/>
                  <a:pt x="0" y="0"/>
                </a:cubicBezTo>
              </a:path>
            </a:pathLst>
          </a:custGeom>
          <a:noFill/>
          <a:ln w="38100">
            <a:solidFill>
              <a:srgbClr val="C00000"/>
            </a:solidFill>
            <a:headEnd type="none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 29"/>
          <p:cNvSpPr/>
          <p:nvPr/>
        </p:nvSpPr>
        <p:spPr>
          <a:xfrm>
            <a:off x="5551200" y="3864804"/>
            <a:ext cx="1792575" cy="1673608"/>
          </a:xfrm>
          <a:custGeom>
            <a:avLst/>
            <a:gdLst>
              <a:gd name="connsiteX0" fmla="*/ 0 w 858778"/>
              <a:gd name="connsiteY0" fmla="*/ 2228850 h 2228850"/>
              <a:gd name="connsiteX1" fmla="*/ 485775 w 858778"/>
              <a:gd name="connsiteY1" fmla="*/ 1700212 h 2228850"/>
              <a:gd name="connsiteX2" fmla="*/ 771525 w 858778"/>
              <a:gd name="connsiteY2" fmla="*/ 1100137 h 2228850"/>
              <a:gd name="connsiteX3" fmla="*/ 857250 w 858778"/>
              <a:gd name="connsiteY3" fmla="*/ 442912 h 2228850"/>
              <a:gd name="connsiteX4" fmla="*/ 828675 w 858778"/>
              <a:gd name="connsiteY4" fmla="*/ 0 h 222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8778" h="2228850">
                <a:moveTo>
                  <a:pt x="0" y="2228850"/>
                </a:moveTo>
                <a:cubicBezTo>
                  <a:pt x="178594" y="2058590"/>
                  <a:pt x="357188" y="1888331"/>
                  <a:pt x="485775" y="1700212"/>
                </a:cubicBezTo>
                <a:cubicBezTo>
                  <a:pt x="614362" y="1512093"/>
                  <a:pt x="709613" y="1309687"/>
                  <a:pt x="771525" y="1100137"/>
                </a:cubicBezTo>
                <a:cubicBezTo>
                  <a:pt x="833437" y="890587"/>
                  <a:pt x="847725" y="626268"/>
                  <a:pt x="857250" y="442912"/>
                </a:cubicBezTo>
                <a:cubicBezTo>
                  <a:pt x="866775" y="259556"/>
                  <a:pt x="828675" y="0"/>
                  <a:pt x="828675" y="0"/>
                </a:cubicBezTo>
              </a:path>
            </a:pathLst>
          </a:custGeom>
          <a:noFill/>
          <a:ln w="38100">
            <a:solidFill>
              <a:srgbClr val="0070C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4163495" y="3257857"/>
            <a:ext cx="1386528" cy="5386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cap="small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price</a:t>
            </a:r>
            <a:endParaRPr lang="en-GB" sz="2800" dirty="0">
              <a:solidFill>
                <a:srgbClr val="C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957247" y="4162970"/>
            <a:ext cx="1386528" cy="5386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cap="small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mouth</a:t>
            </a:r>
            <a:endParaRPr lang="en-GB" sz="2800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197275" y="3343275"/>
            <a:ext cx="0" cy="1451797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1197275" y="4795072"/>
            <a:ext cx="1686655" cy="1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9093209" y="3343275"/>
            <a:ext cx="0" cy="1451797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9093209" y="4795072"/>
            <a:ext cx="1686655" cy="1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7"/>
          <p:cNvSpPr/>
          <p:nvPr/>
        </p:nvSpPr>
        <p:spPr>
          <a:xfrm>
            <a:off x="1441342" y="4337773"/>
            <a:ext cx="1263112" cy="45719"/>
          </a:xfrm>
          <a:custGeom>
            <a:avLst/>
            <a:gdLst>
              <a:gd name="connsiteX0" fmla="*/ 0 w 1263112"/>
              <a:gd name="connsiteY0" fmla="*/ 110241 h 226478"/>
              <a:gd name="connsiteX1" fmla="*/ 302217 w 1263112"/>
              <a:gd name="connsiteY1" fmla="*/ 1752 h 226478"/>
              <a:gd name="connsiteX2" fmla="*/ 906651 w 1263112"/>
              <a:gd name="connsiteY2" fmla="*/ 187732 h 226478"/>
              <a:gd name="connsiteX3" fmla="*/ 1263112 w 1263112"/>
              <a:gd name="connsiteY3" fmla="*/ 226478 h 226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3112" h="226478">
                <a:moveTo>
                  <a:pt x="0" y="110241"/>
                </a:moveTo>
                <a:cubicBezTo>
                  <a:pt x="75554" y="49539"/>
                  <a:pt x="151109" y="-11163"/>
                  <a:pt x="302217" y="1752"/>
                </a:cubicBezTo>
                <a:cubicBezTo>
                  <a:pt x="453325" y="14667"/>
                  <a:pt x="746502" y="150278"/>
                  <a:pt x="906651" y="187732"/>
                </a:cubicBezTo>
                <a:cubicBezTo>
                  <a:pt x="1066800" y="225186"/>
                  <a:pt x="1263112" y="226478"/>
                  <a:pt x="1263112" y="226478"/>
                </a:cubicBezTo>
              </a:path>
            </a:pathLst>
          </a:cu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 18"/>
          <p:cNvSpPr/>
          <p:nvPr/>
        </p:nvSpPr>
        <p:spPr>
          <a:xfrm>
            <a:off x="1440043" y="3796495"/>
            <a:ext cx="1264411" cy="366475"/>
          </a:xfrm>
          <a:custGeom>
            <a:avLst/>
            <a:gdLst>
              <a:gd name="connsiteX0" fmla="*/ 0 w 1201119"/>
              <a:gd name="connsiteY0" fmla="*/ 379709 h 418589"/>
              <a:gd name="connsiteX1" fmla="*/ 224726 w 1201119"/>
              <a:gd name="connsiteY1" fmla="*/ 418454 h 418589"/>
              <a:gd name="connsiteX2" fmla="*/ 534692 w 1201119"/>
              <a:gd name="connsiteY2" fmla="*/ 387458 h 418589"/>
              <a:gd name="connsiteX3" fmla="*/ 743919 w 1201119"/>
              <a:gd name="connsiteY3" fmla="*/ 271220 h 418589"/>
              <a:gd name="connsiteX4" fmla="*/ 960895 w 1201119"/>
              <a:gd name="connsiteY4" fmla="*/ 92990 h 418589"/>
              <a:gd name="connsiteX5" fmla="*/ 1201119 w 1201119"/>
              <a:gd name="connsiteY5" fmla="*/ 0 h 4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1119" h="418589">
                <a:moveTo>
                  <a:pt x="0" y="379709"/>
                </a:moveTo>
                <a:cubicBezTo>
                  <a:pt x="67805" y="398436"/>
                  <a:pt x="135611" y="417163"/>
                  <a:pt x="224726" y="418454"/>
                </a:cubicBezTo>
                <a:cubicBezTo>
                  <a:pt x="313841" y="419746"/>
                  <a:pt x="448160" y="411997"/>
                  <a:pt x="534692" y="387458"/>
                </a:cubicBezTo>
                <a:cubicBezTo>
                  <a:pt x="621224" y="362919"/>
                  <a:pt x="672885" y="320298"/>
                  <a:pt x="743919" y="271220"/>
                </a:cubicBezTo>
                <a:cubicBezTo>
                  <a:pt x="814953" y="222142"/>
                  <a:pt x="884695" y="138193"/>
                  <a:pt x="960895" y="92990"/>
                </a:cubicBezTo>
                <a:cubicBezTo>
                  <a:pt x="1037095" y="47787"/>
                  <a:pt x="1201119" y="0"/>
                  <a:pt x="1201119" y="0"/>
                </a:cubicBezTo>
              </a:path>
            </a:pathLst>
          </a:cu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 19"/>
          <p:cNvSpPr/>
          <p:nvPr/>
        </p:nvSpPr>
        <p:spPr>
          <a:xfrm>
            <a:off x="9304981" y="4337773"/>
            <a:ext cx="1263112" cy="45719"/>
          </a:xfrm>
          <a:custGeom>
            <a:avLst/>
            <a:gdLst>
              <a:gd name="connsiteX0" fmla="*/ 0 w 1263112"/>
              <a:gd name="connsiteY0" fmla="*/ 110241 h 226478"/>
              <a:gd name="connsiteX1" fmla="*/ 302217 w 1263112"/>
              <a:gd name="connsiteY1" fmla="*/ 1752 h 226478"/>
              <a:gd name="connsiteX2" fmla="*/ 906651 w 1263112"/>
              <a:gd name="connsiteY2" fmla="*/ 187732 h 226478"/>
              <a:gd name="connsiteX3" fmla="*/ 1263112 w 1263112"/>
              <a:gd name="connsiteY3" fmla="*/ 226478 h 226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3112" h="226478">
                <a:moveTo>
                  <a:pt x="0" y="110241"/>
                </a:moveTo>
                <a:cubicBezTo>
                  <a:pt x="75554" y="49539"/>
                  <a:pt x="151109" y="-11163"/>
                  <a:pt x="302217" y="1752"/>
                </a:cubicBezTo>
                <a:cubicBezTo>
                  <a:pt x="453325" y="14667"/>
                  <a:pt x="746502" y="150278"/>
                  <a:pt x="906651" y="187732"/>
                </a:cubicBezTo>
                <a:cubicBezTo>
                  <a:pt x="1066800" y="225186"/>
                  <a:pt x="1263112" y="226478"/>
                  <a:pt x="1263112" y="22647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1573747" y="4451012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en-GB" sz="1800" dirty="0">
              <a:solidFill>
                <a:srgbClr val="C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73747" y="3365256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2</a:t>
            </a: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455408" y="4451012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en-GB" sz="1800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455408" y="3365256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2</a:t>
            </a:r>
          </a:p>
        </p:txBody>
      </p:sp>
      <p:sp>
        <p:nvSpPr>
          <p:cNvPr id="26" name="Freeform 25"/>
          <p:cNvSpPr/>
          <p:nvPr/>
        </p:nvSpPr>
        <p:spPr>
          <a:xfrm>
            <a:off x="9337638" y="3781055"/>
            <a:ext cx="1226371" cy="102421"/>
          </a:xfrm>
          <a:custGeom>
            <a:avLst/>
            <a:gdLst>
              <a:gd name="connsiteX0" fmla="*/ 0 w 1226371"/>
              <a:gd name="connsiteY0" fmla="*/ 33096 h 102421"/>
              <a:gd name="connsiteX1" fmla="*/ 172122 w 1226371"/>
              <a:gd name="connsiteY1" fmla="*/ 823 h 102421"/>
              <a:gd name="connsiteX2" fmla="*/ 344244 w 1226371"/>
              <a:gd name="connsiteY2" fmla="*/ 11580 h 102421"/>
              <a:gd name="connsiteX3" fmla="*/ 494851 w 1226371"/>
              <a:gd name="connsiteY3" fmla="*/ 33096 h 102421"/>
              <a:gd name="connsiteX4" fmla="*/ 882127 w 1226371"/>
              <a:gd name="connsiteY4" fmla="*/ 97641 h 102421"/>
              <a:gd name="connsiteX5" fmla="*/ 1226371 w 1226371"/>
              <a:gd name="connsiteY5" fmla="*/ 97641 h 10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6371" h="102421">
                <a:moveTo>
                  <a:pt x="0" y="33096"/>
                </a:moveTo>
                <a:cubicBezTo>
                  <a:pt x="57374" y="18752"/>
                  <a:pt x="114748" y="4409"/>
                  <a:pt x="172122" y="823"/>
                </a:cubicBezTo>
                <a:cubicBezTo>
                  <a:pt x="229496" y="-2763"/>
                  <a:pt x="290456" y="6201"/>
                  <a:pt x="344244" y="11580"/>
                </a:cubicBezTo>
                <a:cubicBezTo>
                  <a:pt x="398032" y="16959"/>
                  <a:pt x="494851" y="33096"/>
                  <a:pt x="494851" y="33096"/>
                </a:cubicBezTo>
                <a:cubicBezTo>
                  <a:pt x="584498" y="47440"/>
                  <a:pt x="760207" y="86884"/>
                  <a:pt x="882127" y="97641"/>
                </a:cubicBezTo>
                <a:cubicBezTo>
                  <a:pt x="1004047" y="108398"/>
                  <a:pt x="1226371" y="97641"/>
                  <a:pt x="1226371" y="97641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3520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1113696" y="376776"/>
            <a:ext cx="10031105" cy="939613"/>
          </a:xfrm>
        </p:spPr>
        <p:txBody>
          <a:bodyPr>
            <a:noAutofit/>
          </a:bodyPr>
          <a:lstStyle/>
          <a:p>
            <a:r>
              <a:rPr lang="en-GB" sz="4000" cap="small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price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and </a:t>
            </a:r>
            <a:r>
              <a:rPr lang="en-GB" sz="4000" cap="small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mouth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in New Zealand English</a:t>
            </a:r>
            <a:endParaRPr lang="en-GB" sz="4000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963886" y="5812971"/>
            <a:ext cx="3151414" cy="0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412671" y="2318657"/>
            <a:ext cx="1551215" cy="3494314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412671" y="2318657"/>
            <a:ext cx="4702629" cy="0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118610" y="2318657"/>
            <a:ext cx="0" cy="3494314"/>
          </a:xfrm>
          <a:prstGeom prst="line">
            <a:avLst/>
          </a:prstGeom>
          <a:ln w="50800" cap="rnd">
            <a:solidFill>
              <a:srgbClr val="DC9E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4963885" y="3864804"/>
            <a:ext cx="2558803" cy="1673608"/>
          </a:xfrm>
          <a:custGeom>
            <a:avLst/>
            <a:gdLst>
              <a:gd name="connsiteX0" fmla="*/ 1808777 w 1808777"/>
              <a:gd name="connsiteY0" fmla="*/ 2542966 h 2542966"/>
              <a:gd name="connsiteX1" fmla="*/ 1214751 w 1808777"/>
              <a:gd name="connsiteY1" fmla="*/ 2109127 h 2542966"/>
              <a:gd name="connsiteX2" fmla="*/ 714167 w 1808777"/>
              <a:gd name="connsiteY2" fmla="*/ 1495077 h 2542966"/>
              <a:gd name="connsiteX3" fmla="*/ 313700 w 1808777"/>
              <a:gd name="connsiteY3" fmla="*/ 734190 h 2542966"/>
              <a:gd name="connsiteX4" fmla="*/ 0 w 1808777"/>
              <a:gd name="connsiteY4" fmla="*/ 0 h 254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8777" h="2542966">
                <a:moveTo>
                  <a:pt x="1808777" y="2542966"/>
                </a:moveTo>
                <a:cubicBezTo>
                  <a:pt x="1602981" y="2413370"/>
                  <a:pt x="1397186" y="2283775"/>
                  <a:pt x="1214751" y="2109127"/>
                </a:cubicBezTo>
                <a:cubicBezTo>
                  <a:pt x="1032316" y="1934479"/>
                  <a:pt x="864342" y="1724233"/>
                  <a:pt x="714167" y="1495077"/>
                </a:cubicBezTo>
                <a:cubicBezTo>
                  <a:pt x="563992" y="1265921"/>
                  <a:pt x="432728" y="983369"/>
                  <a:pt x="313700" y="734190"/>
                </a:cubicBezTo>
                <a:cubicBezTo>
                  <a:pt x="194672" y="485011"/>
                  <a:pt x="0" y="0"/>
                  <a:pt x="0" y="0"/>
                </a:cubicBezTo>
              </a:path>
            </a:pathLst>
          </a:custGeom>
          <a:noFill/>
          <a:ln w="38100">
            <a:solidFill>
              <a:srgbClr val="C00000"/>
            </a:solidFill>
            <a:headEnd type="none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Freeform 29"/>
          <p:cNvSpPr/>
          <p:nvPr/>
        </p:nvSpPr>
        <p:spPr>
          <a:xfrm>
            <a:off x="5551200" y="3864804"/>
            <a:ext cx="1792575" cy="1673608"/>
          </a:xfrm>
          <a:custGeom>
            <a:avLst/>
            <a:gdLst>
              <a:gd name="connsiteX0" fmla="*/ 0 w 858778"/>
              <a:gd name="connsiteY0" fmla="*/ 2228850 h 2228850"/>
              <a:gd name="connsiteX1" fmla="*/ 485775 w 858778"/>
              <a:gd name="connsiteY1" fmla="*/ 1700212 h 2228850"/>
              <a:gd name="connsiteX2" fmla="*/ 771525 w 858778"/>
              <a:gd name="connsiteY2" fmla="*/ 1100137 h 2228850"/>
              <a:gd name="connsiteX3" fmla="*/ 857250 w 858778"/>
              <a:gd name="connsiteY3" fmla="*/ 442912 h 2228850"/>
              <a:gd name="connsiteX4" fmla="*/ 828675 w 858778"/>
              <a:gd name="connsiteY4" fmla="*/ 0 h 222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8778" h="2228850">
                <a:moveTo>
                  <a:pt x="0" y="2228850"/>
                </a:moveTo>
                <a:cubicBezTo>
                  <a:pt x="178594" y="2058590"/>
                  <a:pt x="357188" y="1888331"/>
                  <a:pt x="485775" y="1700212"/>
                </a:cubicBezTo>
                <a:cubicBezTo>
                  <a:pt x="614362" y="1512093"/>
                  <a:pt x="709613" y="1309687"/>
                  <a:pt x="771525" y="1100137"/>
                </a:cubicBezTo>
                <a:cubicBezTo>
                  <a:pt x="833437" y="890587"/>
                  <a:pt x="847725" y="626268"/>
                  <a:pt x="857250" y="442912"/>
                </a:cubicBezTo>
                <a:cubicBezTo>
                  <a:pt x="866775" y="259556"/>
                  <a:pt x="828675" y="0"/>
                  <a:pt x="828675" y="0"/>
                </a:cubicBezTo>
              </a:path>
            </a:pathLst>
          </a:custGeom>
          <a:noFill/>
          <a:ln w="38100">
            <a:solidFill>
              <a:srgbClr val="0070C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4163495" y="3257857"/>
            <a:ext cx="1386528" cy="5386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cap="small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price</a:t>
            </a:r>
            <a:endParaRPr lang="en-GB" sz="2800" dirty="0">
              <a:solidFill>
                <a:srgbClr val="C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957247" y="4162970"/>
            <a:ext cx="1386528" cy="5386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cap="small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mouth</a:t>
            </a:r>
            <a:endParaRPr lang="en-GB" sz="2800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197275" y="3343275"/>
            <a:ext cx="0" cy="1451797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1197275" y="4795072"/>
            <a:ext cx="1686655" cy="1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9093209" y="3343275"/>
            <a:ext cx="0" cy="1451797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9093209" y="4795072"/>
            <a:ext cx="1686655" cy="1"/>
          </a:xfrm>
          <a:prstGeom prst="straightConnector1">
            <a:avLst/>
          </a:prstGeom>
          <a:ln w="38100">
            <a:solidFill>
              <a:srgbClr val="C8E1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7"/>
          <p:cNvSpPr/>
          <p:nvPr/>
        </p:nvSpPr>
        <p:spPr>
          <a:xfrm>
            <a:off x="1441342" y="4337773"/>
            <a:ext cx="1263112" cy="45719"/>
          </a:xfrm>
          <a:custGeom>
            <a:avLst/>
            <a:gdLst>
              <a:gd name="connsiteX0" fmla="*/ 0 w 1263112"/>
              <a:gd name="connsiteY0" fmla="*/ 110241 h 226478"/>
              <a:gd name="connsiteX1" fmla="*/ 302217 w 1263112"/>
              <a:gd name="connsiteY1" fmla="*/ 1752 h 226478"/>
              <a:gd name="connsiteX2" fmla="*/ 906651 w 1263112"/>
              <a:gd name="connsiteY2" fmla="*/ 187732 h 226478"/>
              <a:gd name="connsiteX3" fmla="*/ 1263112 w 1263112"/>
              <a:gd name="connsiteY3" fmla="*/ 226478 h 226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3112" h="226478">
                <a:moveTo>
                  <a:pt x="0" y="110241"/>
                </a:moveTo>
                <a:cubicBezTo>
                  <a:pt x="75554" y="49539"/>
                  <a:pt x="151109" y="-11163"/>
                  <a:pt x="302217" y="1752"/>
                </a:cubicBezTo>
                <a:cubicBezTo>
                  <a:pt x="453325" y="14667"/>
                  <a:pt x="746502" y="150278"/>
                  <a:pt x="906651" y="187732"/>
                </a:cubicBezTo>
                <a:cubicBezTo>
                  <a:pt x="1066800" y="225186"/>
                  <a:pt x="1263112" y="226478"/>
                  <a:pt x="1263112" y="226478"/>
                </a:cubicBezTo>
              </a:path>
            </a:pathLst>
          </a:cu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reeform 18"/>
          <p:cNvSpPr/>
          <p:nvPr/>
        </p:nvSpPr>
        <p:spPr>
          <a:xfrm>
            <a:off x="1440043" y="3796495"/>
            <a:ext cx="1264411" cy="366475"/>
          </a:xfrm>
          <a:custGeom>
            <a:avLst/>
            <a:gdLst>
              <a:gd name="connsiteX0" fmla="*/ 0 w 1201119"/>
              <a:gd name="connsiteY0" fmla="*/ 379709 h 418589"/>
              <a:gd name="connsiteX1" fmla="*/ 224726 w 1201119"/>
              <a:gd name="connsiteY1" fmla="*/ 418454 h 418589"/>
              <a:gd name="connsiteX2" fmla="*/ 534692 w 1201119"/>
              <a:gd name="connsiteY2" fmla="*/ 387458 h 418589"/>
              <a:gd name="connsiteX3" fmla="*/ 743919 w 1201119"/>
              <a:gd name="connsiteY3" fmla="*/ 271220 h 418589"/>
              <a:gd name="connsiteX4" fmla="*/ 960895 w 1201119"/>
              <a:gd name="connsiteY4" fmla="*/ 92990 h 418589"/>
              <a:gd name="connsiteX5" fmla="*/ 1201119 w 1201119"/>
              <a:gd name="connsiteY5" fmla="*/ 0 h 4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1119" h="418589">
                <a:moveTo>
                  <a:pt x="0" y="379709"/>
                </a:moveTo>
                <a:cubicBezTo>
                  <a:pt x="67805" y="398436"/>
                  <a:pt x="135611" y="417163"/>
                  <a:pt x="224726" y="418454"/>
                </a:cubicBezTo>
                <a:cubicBezTo>
                  <a:pt x="313841" y="419746"/>
                  <a:pt x="448160" y="411997"/>
                  <a:pt x="534692" y="387458"/>
                </a:cubicBezTo>
                <a:cubicBezTo>
                  <a:pt x="621224" y="362919"/>
                  <a:pt x="672885" y="320298"/>
                  <a:pt x="743919" y="271220"/>
                </a:cubicBezTo>
                <a:cubicBezTo>
                  <a:pt x="814953" y="222142"/>
                  <a:pt x="884695" y="138193"/>
                  <a:pt x="960895" y="92990"/>
                </a:cubicBezTo>
                <a:cubicBezTo>
                  <a:pt x="1037095" y="47787"/>
                  <a:pt x="1201119" y="0"/>
                  <a:pt x="1201119" y="0"/>
                </a:cubicBezTo>
              </a:path>
            </a:pathLst>
          </a:cu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 19"/>
          <p:cNvSpPr/>
          <p:nvPr/>
        </p:nvSpPr>
        <p:spPr>
          <a:xfrm>
            <a:off x="9304981" y="4337773"/>
            <a:ext cx="1263112" cy="45719"/>
          </a:xfrm>
          <a:custGeom>
            <a:avLst/>
            <a:gdLst>
              <a:gd name="connsiteX0" fmla="*/ 0 w 1263112"/>
              <a:gd name="connsiteY0" fmla="*/ 110241 h 226478"/>
              <a:gd name="connsiteX1" fmla="*/ 302217 w 1263112"/>
              <a:gd name="connsiteY1" fmla="*/ 1752 h 226478"/>
              <a:gd name="connsiteX2" fmla="*/ 906651 w 1263112"/>
              <a:gd name="connsiteY2" fmla="*/ 187732 h 226478"/>
              <a:gd name="connsiteX3" fmla="*/ 1263112 w 1263112"/>
              <a:gd name="connsiteY3" fmla="*/ 226478 h 226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3112" h="226478">
                <a:moveTo>
                  <a:pt x="0" y="110241"/>
                </a:moveTo>
                <a:cubicBezTo>
                  <a:pt x="75554" y="49539"/>
                  <a:pt x="151109" y="-11163"/>
                  <a:pt x="302217" y="1752"/>
                </a:cubicBezTo>
                <a:cubicBezTo>
                  <a:pt x="453325" y="14667"/>
                  <a:pt x="746502" y="150278"/>
                  <a:pt x="906651" y="187732"/>
                </a:cubicBezTo>
                <a:cubicBezTo>
                  <a:pt x="1066800" y="225186"/>
                  <a:pt x="1263112" y="226478"/>
                  <a:pt x="1263112" y="22647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Freeform 20"/>
          <p:cNvSpPr/>
          <p:nvPr/>
        </p:nvSpPr>
        <p:spPr>
          <a:xfrm>
            <a:off x="9337638" y="3796495"/>
            <a:ext cx="1230455" cy="188614"/>
          </a:xfrm>
          <a:custGeom>
            <a:avLst/>
            <a:gdLst>
              <a:gd name="connsiteX0" fmla="*/ 0 w 1226371"/>
              <a:gd name="connsiteY0" fmla="*/ 33096 h 102421"/>
              <a:gd name="connsiteX1" fmla="*/ 172122 w 1226371"/>
              <a:gd name="connsiteY1" fmla="*/ 823 h 102421"/>
              <a:gd name="connsiteX2" fmla="*/ 344244 w 1226371"/>
              <a:gd name="connsiteY2" fmla="*/ 11580 h 102421"/>
              <a:gd name="connsiteX3" fmla="*/ 494851 w 1226371"/>
              <a:gd name="connsiteY3" fmla="*/ 33096 h 102421"/>
              <a:gd name="connsiteX4" fmla="*/ 882127 w 1226371"/>
              <a:gd name="connsiteY4" fmla="*/ 97641 h 102421"/>
              <a:gd name="connsiteX5" fmla="*/ 1226371 w 1226371"/>
              <a:gd name="connsiteY5" fmla="*/ 97641 h 10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6371" h="102421">
                <a:moveTo>
                  <a:pt x="0" y="33096"/>
                </a:moveTo>
                <a:cubicBezTo>
                  <a:pt x="57374" y="18752"/>
                  <a:pt x="114748" y="4409"/>
                  <a:pt x="172122" y="823"/>
                </a:cubicBezTo>
                <a:cubicBezTo>
                  <a:pt x="229496" y="-2763"/>
                  <a:pt x="290456" y="6201"/>
                  <a:pt x="344244" y="11580"/>
                </a:cubicBezTo>
                <a:cubicBezTo>
                  <a:pt x="398032" y="16959"/>
                  <a:pt x="494851" y="33096"/>
                  <a:pt x="494851" y="33096"/>
                </a:cubicBezTo>
                <a:cubicBezTo>
                  <a:pt x="584498" y="47440"/>
                  <a:pt x="760207" y="86884"/>
                  <a:pt x="882127" y="97641"/>
                </a:cubicBezTo>
                <a:cubicBezTo>
                  <a:pt x="1004047" y="108398"/>
                  <a:pt x="1226371" y="97641"/>
                  <a:pt x="1226371" y="97641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1573747" y="4451012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en-GB" sz="1800" dirty="0">
              <a:solidFill>
                <a:srgbClr val="C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73747" y="3365256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2</a:t>
            </a: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455408" y="4451012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en-GB" sz="1800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455408" y="3365256"/>
            <a:ext cx="452700" cy="3636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en-GB" sz="1800" dirty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2</a:t>
            </a:r>
          </a:p>
        </p:txBody>
      </p:sp>
      <p:sp>
        <p:nvSpPr>
          <p:cNvPr id="2" name="Rectangle 1"/>
          <p:cNvSpPr/>
          <p:nvPr/>
        </p:nvSpPr>
        <p:spPr>
          <a:xfrm>
            <a:off x="748759" y="1564640"/>
            <a:ext cx="10650761" cy="4876800"/>
          </a:xfrm>
          <a:prstGeom prst="rect">
            <a:avLst/>
          </a:prstGeom>
          <a:solidFill>
            <a:srgbClr val="EAF0EF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058586" y="3241541"/>
            <a:ext cx="10031105" cy="670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en-GB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iphthong </a:t>
            </a:r>
            <a:r>
              <a:rPr lang="en-GB" b="1" dirty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en-GB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hift</a:t>
            </a:r>
            <a:endParaRPr lang="en-GB" b="1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5855529" y="6331645"/>
            <a:ext cx="6159099" cy="40420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2000" dirty="0" smtClean="0">
                <a:solidFill>
                  <a:srgbClr val="24485D">
                    <a:alpha val="60000"/>
                  </a:srgbClr>
                </a:solidFill>
                <a:latin typeface="Helvetica Neue" charset="0"/>
                <a:ea typeface="Helvetica Neue" charset="0"/>
                <a:cs typeface="Helvetica Neue" charset="0"/>
              </a:rPr>
              <a:t>e.g. Wells (1982), Gordon et al. (2004)</a:t>
            </a:r>
            <a:endParaRPr lang="en-GB" sz="2000" dirty="0">
              <a:solidFill>
                <a:srgbClr val="24485D">
                  <a:alpha val="60000"/>
                </a:srgb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88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 txBox="1">
            <a:spLocks/>
          </p:cNvSpPr>
          <p:nvPr/>
        </p:nvSpPr>
        <p:spPr>
          <a:xfrm>
            <a:off x="1058585" y="1228930"/>
            <a:ext cx="10031105" cy="670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Diphthong </a:t>
            </a:r>
            <a:r>
              <a:rPr lang="en-GB" b="1" dirty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en-GB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hift</a:t>
            </a:r>
            <a:endParaRPr lang="en-GB" b="1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58584" y="2583737"/>
            <a:ext cx="10031105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described as vertical shift</a:t>
            </a:r>
          </a:p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temporal dynamics: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are there any horizontal changes?</a:t>
            </a:r>
          </a:p>
          <a:p>
            <a:pPr marL="742950" lvl="1" indent="-285750">
              <a:spcAft>
                <a:spcPts val="600"/>
              </a:spcAft>
              <a:buFont typeface="Arial" charset="0"/>
              <a:buChar char="•"/>
            </a:pPr>
            <a:r>
              <a:rPr lang="en-GB" sz="4000" cap="small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price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and </a:t>
            </a:r>
            <a:r>
              <a:rPr lang="en-GB" sz="4000" cap="small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mouth</a:t>
            </a:r>
            <a:r>
              <a:rPr lang="en-GB" sz="4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changing in parallel?</a:t>
            </a:r>
            <a:endParaRPr lang="en-GB" sz="4000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21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95981" y="2957341"/>
            <a:ext cx="17921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automatic extraction &amp; </a:t>
            </a:r>
          </a:p>
          <a:p>
            <a:endParaRPr lang="en-GB" sz="2000" dirty="0">
              <a:solidFill>
                <a:srgbClr val="C0000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GB" sz="2000" dirty="0" smtClean="0">
              <a:solidFill>
                <a:srgbClr val="C0000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GB" sz="20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filtering of </a:t>
            </a:r>
          </a:p>
          <a:p>
            <a:r>
              <a:rPr lang="en-GB" sz="20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F1 &amp; F2 trajectories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058584" y="910062"/>
            <a:ext cx="10031105" cy="670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Methods</a:t>
            </a:r>
            <a:endParaRPr lang="en-GB" b="1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570904" y="3385624"/>
            <a:ext cx="1216331" cy="109728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ONZE</a:t>
            </a:r>
            <a:endParaRPr lang="en-GB" sz="2000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728720" y="2948744"/>
            <a:ext cx="2052320" cy="19304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539 speakers</a:t>
            </a:r>
          </a:p>
          <a:p>
            <a:r>
              <a:rPr lang="en-GB" sz="2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(b. 1857–1988)</a:t>
            </a:r>
          </a:p>
          <a:p>
            <a:endParaRPr lang="en-GB" sz="2000" dirty="0" smtClean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GB" sz="2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31,025 </a:t>
            </a:r>
            <a:r>
              <a:rPr lang="en-GB" sz="2000" cap="small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price</a:t>
            </a:r>
          </a:p>
          <a:p>
            <a:r>
              <a:rPr lang="en-GB" sz="2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20,123 </a:t>
            </a:r>
            <a:r>
              <a:rPr lang="en-GB" sz="2000" cap="small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mouth</a:t>
            </a:r>
            <a:endParaRPr lang="en-GB" sz="2000" cap="small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072639" y="3934264"/>
            <a:ext cx="1233269" cy="0"/>
          </a:xfrm>
          <a:prstGeom prst="straightConnector1">
            <a:avLst/>
          </a:prstGeom>
          <a:ln w="889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999180" y="3934264"/>
            <a:ext cx="388472" cy="0"/>
          </a:xfrm>
          <a:prstGeom prst="straightConnector1">
            <a:avLst/>
          </a:prstGeom>
          <a:ln w="88900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6387652" y="2948744"/>
            <a:ext cx="0" cy="1027357"/>
          </a:xfrm>
          <a:prstGeom prst="straightConnector1">
            <a:avLst/>
          </a:prstGeom>
          <a:ln w="88900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6387652" y="3913944"/>
            <a:ext cx="0" cy="1066018"/>
          </a:xfrm>
          <a:prstGeom prst="straightConnector1">
            <a:avLst/>
          </a:prstGeom>
          <a:ln w="88900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6345815" y="2948744"/>
            <a:ext cx="644876" cy="0"/>
          </a:xfrm>
          <a:prstGeom prst="straightConnector1">
            <a:avLst/>
          </a:prstGeom>
          <a:ln w="889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6345815" y="4979962"/>
            <a:ext cx="693002" cy="0"/>
          </a:xfrm>
          <a:prstGeom prst="straightConnector1">
            <a:avLst/>
          </a:prstGeom>
          <a:ln w="889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7235301" y="2272099"/>
            <a:ext cx="2052320" cy="122719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Generalised Additive Modelling</a:t>
            </a:r>
            <a:endParaRPr lang="en-GB" sz="2000" cap="small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7235301" y="4682834"/>
            <a:ext cx="2052320" cy="81679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Inflection point analysis</a:t>
            </a:r>
            <a:endParaRPr lang="en-GB" sz="2000" cap="small" dirty="0" smtClean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532231" y="2175854"/>
            <a:ext cx="22142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“any changes in the formant contours</a:t>
            </a:r>
          </a:p>
          <a:p>
            <a:r>
              <a:rPr lang="en-GB" sz="20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over time?”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9532230" y="4386329"/>
            <a:ext cx="24565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“</a:t>
            </a:r>
            <a:r>
              <a:rPr lang="en-GB" sz="200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specifically horizontal changes </a:t>
            </a:r>
            <a:r>
              <a:rPr lang="en-GB" sz="20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in formant contours?”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365479" y="2168788"/>
            <a:ext cx="2853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__ [–</a:t>
            </a:r>
            <a:r>
              <a:rPr lang="en-GB" sz="2400" b="1" dirty="0" err="1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voi</a:t>
            </a:r>
            <a:r>
              <a:rPr lang="en-GB" sz="2400" b="1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] excluded</a:t>
            </a:r>
            <a:endParaRPr lang="en-GB" sz="2400" b="1" dirty="0">
              <a:solidFill>
                <a:srgbClr val="C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23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 txBox="1">
            <a:spLocks/>
          </p:cNvSpPr>
          <p:nvPr/>
        </p:nvSpPr>
        <p:spPr>
          <a:xfrm>
            <a:off x="791298" y="384333"/>
            <a:ext cx="3851041" cy="22744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8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Generalised</a:t>
            </a:r>
          </a:p>
          <a:p>
            <a:pPr algn="l"/>
            <a:r>
              <a:rPr lang="en-GB" sz="48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Additive </a:t>
            </a:r>
          </a:p>
          <a:p>
            <a:pPr algn="l"/>
            <a:r>
              <a:rPr lang="en-GB" sz="4800" b="1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Modelling</a:t>
            </a:r>
            <a:endParaRPr lang="en-GB" sz="4800" b="1" dirty="0">
              <a:solidFill>
                <a:srgbClr val="24485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icphs_quiet_vi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23914" y="384333"/>
            <a:ext cx="6096000" cy="609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1298" y="3038696"/>
            <a:ext cx="3879176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GB" sz="32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vertical shifts compatible with diphthong shift</a:t>
            </a:r>
          </a:p>
          <a:p>
            <a:pPr marL="285750" indent="-285750">
              <a:spcAft>
                <a:spcPts val="1200"/>
              </a:spcAft>
              <a:buClr>
                <a:srgbClr val="24485D"/>
              </a:buClr>
              <a:buFont typeface="Arial" charset="0"/>
              <a:buChar char="•"/>
            </a:pPr>
            <a:r>
              <a:rPr lang="en-GB" sz="32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horizontal shift</a:t>
            </a:r>
            <a:r>
              <a:rPr lang="en-GB" sz="3200" dirty="0" smtClean="0">
                <a:solidFill>
                  <a:srgbClr val="24485D"/>
                </a:solidFill>
                <a:latin typeface="Helvetica Neue" charset="0"/>
                <a:ea typeface="Helvetica Neue" charset="0"/>
                <a:cs typeface="Helvetica Neue" charset="0"/>
              </a:rPr>
              <a:t> in F1 maximum</a:t>
            </a:r>
          </a:p>
        </p:txBody>
      </p:sp>
    </p:spTree>
    <p:extLst>
      <p:ext uri="{BB962C8B-B14F-4D97-AF65-F5344CB8AC3E}">
        <p14:creationId xmlns:p14="http://schemas.microsoft.com/office/powerpoint/2010/main" val="1098701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3947</TotalTime>
  <Words>286</Words>
  <Application>Microsoft Macintosh PowerPoint</Application>
  <PresentationFormat>Widescreen</PresentationFormat>
  <Paragraphs>81</Paragraphs>
  <Slides>14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Calibri Light</vt:lpstr>
      <vt:lpstr>DIN Alternate</vt:lpstr>
      <vt:lpstr>Helvetica Neue</vt:lpstr>
      <vt:lpstr>Arial</vt:lpstr>
      <vt:lpstr>Office Theme</vt:lpstr>
      <vt:lpstr>Horizontal Diphthong Shift</vt:lpstr>
      <vt:lpstr>Vertical variation in diphthongs</vt:lpstr>
      <vt:lpstr>Horizontal variation in diphthongs</vt:lpstr>
      <vt:lpstr>price and mouth in New Zealand English</vt:lpstr>
      <vt:lpstr>price and mouth in New Zealand English</vt:lpstr>
      <vt:lpstr>price and mouth in New Zealand English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Horizontal Diphthong Shift</dc:title>
  <dc:creator>Marton Soskuthy</dc:creator>
  <cp:lastModifiedBy>Marton Soskuthy</cp:lastModifiedBy>
  <cp:revision>38</cp:revision>
  <dcterms:created xsi:type="dcterms:W3CDTF">2019-08-03T06:28:15Z</dcterms:created>
  <dcterms:modified xsi:type="dcterms:W3CDTF">2019-08-06T00:15:42Z</dcterms:modified>
</cp:coreProperties>
</file>

<file path=docProps/thumbnail.jpeg>
</file>